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23" r:id="rId2"/>
  </p:sldMasterIdLst>
  <p:notesMasterIdLst>
    <p:notesMasterId r:id="rId6"/>
  </p:notesMasterIdLst>
  <p:handoutMasterIdLst>
    <p:handoutMasterId r:id="rId7"/>
  </p:handoutMasterIdLst>
  <p:sldIdLst>
    <p:sldId id="278" r:id="rId3"/>
    <p:sldId id="288" r:id="rId4"/>
    <p:sldId id="289" r:id="rId5"/>
  </p:sldIdLst>
  <p:sldSz cx="12192000" cy="6858000"/>
  <p:notesSz cx="10234613" cy="7099300"/>
  <p:embeddedFontLst>
    <p:embeddedFont>
      <p:font typeface="Arial Bold" panose="020B0704020202020204"/>
      <p:bold r:id="rId8"/>
    </p:embeddedFont>
    <p:embeddedFont>
      <p:font typeface="Effra" panose="020B0604020202020204" charset="0"/>
      <p:regular r:id="rId9"/>
      <p:bold r:id="rId10"/>
      <p:italic r:id="rId11"/>
      <p:boldItalic r:id="rId12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ance notes" id="{9A3DD407-FB90-4348-8003-002C473B8F00}">
          <p14:sldIdLst/>
        </p14:section>
        <p14:section name="Cover Slides" id="{CFC354E5-EC1B-4543-9706-817201025CC9}">
          <p14:sldIdLst>
            <p14:sldId id="278"/>
          </p14:sldIdLst>
        </p14:section>
        <p14:section name="Content Slides" id="{9FF7EE94-91A8-447C-A3A8-6B7D8B243CB8}">
          <p14:sldIdLst>
            <p14:sldId id="288"/>
            <p14:sldId id="289"/>
          </p14:sldIdLst>
        </p14:section>
        <p14:section name="Reminder Slides" id="{7B635A9C-D845-443B-8F20-9196C264133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3D6"/>
    <a:srgbClr val="000000"/>
    <a:srgbClr val="FDE6AB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B0017-AECD-4D5F-B355-D87D9EF8EAF7}" v="25" dt="2025-04-24T13:58:51.050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52" autoAdjust="0"/>
    <p:restoredTop sz="94925" autoAdjust="0"/>
  </p:normalViewPr>
  <p:slideViewPr>
    <p:cSldViewPr showGuides="1">
      <p:cViewPr varScale="1">
        <p:scale>
          <a:sx n="68" d="100"/>
          <a:sy n="68" d="100"/>
        </p:scale>
        <p:origin x="65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22" cy="3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293" y="0"/>
            <a:ext cx="4435322" cy="3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4107"/>
            <a:ext cx="4435322" cy="35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293" y="6744107"/>
            <a:ext cx="4435322" cy="35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322" cy="3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6875" y="0"/>
            <a:ext cx="4435322" cy="3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4313" y="531813"/>
            <a:ext cx="4730750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980" y="3372625"/>
            <a:ext cx="8188658" cy="319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2965"/>
            <a:ext cx="4435322" cy="3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6875" y="6742965"/>
            <a:ext cx="4435322" cy="3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9" tIns="47773" rIns="95549" bIns="4777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6C6C-E095-4A9C-9FAC-07B3473268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Health and safety information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98D71F-4B9C-48FE-9868-25EE66D2EE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95600" y="2565344"/>
            <a:ext cx="9110800" cy="3960000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accent1"/>
              </a:buClr>
              <a:buNone/>
              <a:defRPr/>
            </a:lvl1pPr>
          </a:lstStyle>
          <a:p>
            <a:r>
              <a:rPr lang="en-GB" dirty="0"/>
              <a:t>In the event of an emergency evacuation, </a:t>
            </a:r>
            <a:br>
              <a:rPr lang="en-GB" dirty="0"/>
            </a:br>
            <a:r>
              <a:rPr lang="en-GB" dirty="0"/>
              <a:t>please follow signs to the emergency exits</a:t>
            </a:r>
          </a:p>
          <a:p>
            <a:endParaRPr lang="en-GB" dirty="0"/>
          </a:p>
          <a:p>
            <a:r>
              <a:rPr lang="en-GB" dirty="0"/>
              <a:t>The assembly point is at the front of the building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Please keep mobile phones on silent</a:t>
            </a:r>
          </a:p>
        </p:txBody>
      </p:sp>
      <p:pic>
        <p:nvPicPr>
          <p:cNvPr id="6" name="Graphic 5" descr="Icon of person exiting a building.">
            <a:extLst>
              <a:ext uri="{FF2B5EF4-FFF2-40B4-BE49-F238E27FC236}">
                <a16:creationId xmlns:a16="http://schemas.microsoft.com/office/drawing/2014/main" id="{01970FDD-7EF9-401F-A609-1D87C0355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477" y="2633249"/>
            <a:ext cx="1428750" cy="1428750"/>
          </a:xfrm>
          <a:prstGeom prst="rect">
            <a:avLst/>
          </a:prstGeom>
        </p:spPr>
      </p:pic>
      <p:pic>
        <p:nvPicPr>
          <p:cNvPr id="9" name="Picture 8" descr="Icon of a speaker with a red line through it, indicating no sound.">
            <a:extLst>
              <a:ext uri="{FF2B5EF4-FFF2-40B4-BE49-F238E27FC236}">
                <a16:creationId xmlns:a16="http://schemas.microsoft.com/office/drawing/2014/main" id="{84CFAC29-3B3A-4596-819A-74B03EA8E0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4368" y="4349026"/>
            <a:ext cx="1364171" cy="13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361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CAE91-8C3A-2ABD-9464-6001F94F2A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83" name="Rectangle 1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566400" y="227150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FF987B3-8898-421B-A532-D294DC3777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0CB77C-9910-4F9E-B353-28598BE79E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4795521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5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rn building set against a blue sky">
            <a:extLst>
              <a:ext uri="{FF2B5EF4-FFF2-40B4-BE49-F238E27FC236}">
                <a16:creationId xmlns:a16="http://schemas.microsoft.com/office/drawing/2014/main" id="{36B63A4D-C328-FB67-294D-3230B551C7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8000"/>
          </a:xfrm>
          <a:prstGeom prst="rect">
            <a:avLst/>
          </a:prstGeom>
        </p:spPr>
      </p:pic>
      <p:sp>
        <p:nvSpPr>
          <p:cNvPr id="3083" name="Rectangle 1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566400" y="227150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B7730-1FF6-484B-A6F2-874BD0187F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ED9CC3-E22A-4A05-9BA5-8BB77162E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1593709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6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rn building surrounded by grass and trees">
            <a:extLst>
              <a:ext uri="{FF2B5EF4-FFF2-40B4-BE49-F238E27FC236}">
                <a16:creationId xmlns:a16="http://schemas.microsoft.com/office/drawing/2014/main" id="{41616F51-29FC-E6AA-0E43-8C4603ABA6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83" name="Rectangle 1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566400" y="227150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CE51897-ECBC-4BB1-9E86-0A17A1BE21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09698D9-3186-40DA-A870-5188A03DE9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3910228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C6160-AC87-48FB-8355-A0A1BB674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7"/>
            <a:ext cx="12190336" cy="6857064"/>
          </a:xfrm>
          <a:prstGeom prst="rect">
            <a:avLst/>
          </a:prstGeom>
        </p:spPr>
      </p:pic>
      <p:sp>
        <p:nvSpPr>
          <p:cNvPr id="3083" name="Rectangle 1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66400" y="3884672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566400" y="5013176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FA314F-6E10-4C01-993C-0186385B6B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E7A4CD-574A-46A4-A5A3-708A33572F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2355688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47D8F-BB0D-4A1A-9DB9-73EB1AEA1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8"/>
            <a:ext cx="12190337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916625B-841A-497B-A18A-A50ACC4E9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7547F7A-0663-4F69-9DFE-979A58CBEC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3B2AB33E-4257-42AF-8458-2E1393046C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7C50F-14F3-4DE0-87F4-3F41FDBAEB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94CCC6-53FB-464C-B3B6-9BA62E1DFC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986416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E23AF-508F-4F1F-97D0-A56AD2469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8"/>
            <a:ext cx="12190337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4DA6276-BCA8-4120-BD15-9E92FEC7F4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30BF208-FB72-402B-B4B0-1E0A558716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0" name="Picture 55">
            <a:extLst>
              <a:ext uri="{FF2B5EF4-FFF2-40B4-BE49-F238E27FC236}">
                <a16:creationId xmlns:a16="http://schemas.microsoft.com/office/drawing/2014/main" id="{E457680A-BA1A-44EB-B426-4878C76EAA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308226" y="440240"/>
            <a:ext cx="1575546" cy="512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AFB4D0-A4CA-494E-9423-66C08F1843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rgbClr val="000000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D39A383-A66F-4531-9D0E-441DD9FD1E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rgbClr val="000000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232053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Section 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E23AF-508F-4F1F-97D0-A56AD2469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8"/>
            <a:ext cx="12190336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2CF152B0-0BBC-4B56-BCDB-EAB303EDFD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EB18480-E8DC-4AE7-9351-6435ABBC4F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>
            <a:extLst>
              <a:ext uri="{FF2B5EF4-FFF2-40B4-BE49-F238E27FC236}">
                <a16:creationId xmlns:a16="http://schemas.microsoft.com/office/drawing/2014/main" id="{42A462FC-DEB9-448F-B3E8-6AADDC4683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308226" y="440240"/>
            <a:ext cx="1575546" cy="5129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408DB63-612F-4A37-A9D7-ACFF477381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rgbClr val="000000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6BE2E34-D658-4B1E-9141-0AA814DD67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rgbClr val="000000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8050175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Section 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E23AF-508F-4F1F-97D0-A56AD2469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8"/>
            <a:ext cx="12190336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2321EA68-5CF3-4C7A-9E13-D33C30F59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6F7D91-3D90-4499-A2B4-FD003CF132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>
            <a:extLst>
              <a:ext uri="{FF2B5EF4-FFF2-40B4-BE49-F238E27FC236}">
                <a16:creationId xmlns:a16="http://schemas.microsoft.com/office/drawing/2014/main" id="{49764F25-298C-4AFA-A3C0-068331F7AB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308226" y="440240"/>
            <a:ext cx="1575546" cy="5129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2E36750-FBC1-4649-9C2B-EAF8486774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rgbClr val="000000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30DE118-4B1E-49C0-A041-B6F3DC481C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rgbClr val="000000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346501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Section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B7F24-0D94-493A-B90F-5F58E999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3" y="0"/>
            <a:ext cx="12190336" cy="6857064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294372AE-E55A-4868-B42B-3E00FE3679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C1A8C2A-496B-4CB7-835D-30CB62E97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1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7469BA36-0E14-463D-86F6-AA44886F7D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4818F31-6E9F-4204-B152-1DE0CABBDA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BC114E-154E-49F0-B240-D15452D002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1287796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B7F24-0D94-493A-B90F-5F58E999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3" y="0"/>
            <a:ext cx="12190337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710E720F-79FB-427B-9852-25AE462BAD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B11F66E-E850-415D-BA7C-88DCBF83DD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68809A90-C0D1-4108-8F02-56F85AFFCE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06BF354-63D9-4CC6-A801-7E1401F09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BF257D9-7286-4A12-BB8A-BED51FFD4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8903253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704702" y="6345352"/>
            <a:ext cx="901700" cy="252000"/>
          </a:xfr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22040"/>
            <a:ext cx="5184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08436" y="2322040"/>
            <a:ext cx="5184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Section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B7F24-0D94-493A-B90F-5F58E999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3" y="0"/>
            <a:ext cx="12190336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ED2B8E25-B7C2-4690-BF17-FE87318FB6D8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AFE09EE-31FB-45C3-B934-6D31BCD5F0C8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6B51A69C-D97A-4B4B-9BE6-B5C5402801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18E50AA-5D62-47E9-A680-FD27B8D3B8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008E9C7-7960-4E67-8276-9E981462BF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1117324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3AC93-BF93-4EDD-A5B1-43408068E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8"/>
            <a:ext cx="12190337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5CA76728-168D-4CF2-A25F-8931119886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516E834-4019-4AC4-98A7-BE3D43E947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C0AC9F51-7D5B-4046-9BBD-2E3953F32B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4D5B142-18AC-415B-96C4-85D32FBFCC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20BAFE-FF48-4467-BDA1-FC0F3487B0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8618834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Section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3AC93-BF93-4EDD-A5B1-43408068E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8"/>
            <a:ext cx="12190336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4408D236-814A-4453-A3C2-D55BA82FEC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8056D91-5363-4620-A6D5-7D6AA297E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DBA9A8DB-3CA0-4AEF-8584-F46BA8E803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0FF088-5F92-44DC-A02C-D64397CEA9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C5C5600-E66A-4713-86E2-C3367C6F63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418821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Section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3AC93-BF93-4EDD-A5B1-43408068E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" y="468"/>
            <a:ext cx="12190336" cy="685706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0BDA6B3-64A7-4B40-98A7-192E09CDBF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79376" y="251652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1AF2F91-03D5-4DBB-B2F3-7EFEFBF6A0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79376" y="364502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9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6A87A160-191D-408C-BF49-698AE9B6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D17079E-AB6C-46C8-BB12-CF8F3C5CFC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D3CEA99-7DD7-4625-A6B3-2E45DF3300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3018019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66400" y="476672"/>
            <a:ext cx="9130000" cy="5904656"/>
          </a:xfrm>
        </p:spPr>
        <p:txBody>
          <a:bodyPr/>
          <a:lstStyle>
            <a:lvl1pPr>
              <a:buClr>
                <a:schemeClr val="accent1"/>
              </a:buCl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00256" y="2214000"/>
            <a:ext cx="3456384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8400256" y="2214000"/>
            <a:ext cx="3456384" cy="43833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6400" y="2322040"/>
            <a:ext cx="11040000" cy="396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704702" y="6345352"/>
            <a:ext cx="901700" cy="252000"/>
          </a:xfrm>
        </p:spPr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1" y="188640"/>
            <a:ext cx="936103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 of a speaker with a red line through it, indicating no sound.">
            <a:extLst>
              <a:ext uri="{FF2B5EF4-FFF2-40B4-BE49-F238E27FC236}">
                <a16:creationId xmlns:a16="http://schemas.microsoft.com/office/drawing/2014/main" id="{B111041B-05CA-4826-9D3A-2D821A733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CE6AB"/>
              </a:clrFrom>
              <a:clrTo>
                <a:srgbClr val="FCE6A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930" y="4349026"/>
            <a:ext cx="1364171" cy="136417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6B014F-DDD0-43D3-9BF1-511F576ADF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95600" y="2565344"/>
            <a:ext cx="8678752" cy="3960000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accent1"/>
              </a:buClr>
              <a:buNone/>
              <a:defRPr/>
            </a:lvl1pPr>
          </a:lstStyle>
          <a:p>
            <a:r>
              <a:rPr lang="en-GB" dirty="0"/>
              <a:t>In the event of an emergency evacuation, </a:t>
            </a:r>
            <a:br>
              <a:rPr lang="en-GB" dirty="0"/>
            </a:br>
            <a:r>
              <a:rPr lang="en-GB" dirty="0"/>
              <a:t>please follow signs to the emergency exits</a:t>
            </a:r>
          </a:p>
          <a:p>
            <a:endParaRPr lang="en-GB" dirty="0"/>
          </a:p>
          <a:p>
            <a:r>
              <a:rPr lang="en-GB" dirty="0"/>
              <a:t>The assembly point is at the front of the building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Please keep mobile phones on silent</a:t>
            </a:r>
          </a:p>
        </p:txBody>
      </p:sp>
      <p:pic>
        <p:nvPicPr>
          <p:cNvPr id="10" name="Graphic 9" descr="Icon of person exiting a building.">
            <a:extLst>
              <a:ext uri="{FF2B5EF4-FFF2-40B4-BE49-F238E27FC236}">
                <a16:creationId xmlns:a16="http://schemas.microsoft.com/office/drawing/2014/main" id="{9457342F-77E6-43B7-AB7C-2132198D9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477" y="2633249"/>
            <a:ext cx="1428750" cy="14287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C5AD30B-7BEE-4CD0-B449-D99079B54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0570160" cy="82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Health and safety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29503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0714176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22040"/>
            <a:ext cx="5184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08436" y="2322040"/>
            <a:ext cx="5184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34535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4888907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0768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343280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19968"/>
            <a:ext cx="1104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794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66400" y="476672"/>
            <a:ext cx="9057992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44977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Image and subtitle (Off-white)"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52128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2558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Image and sidebar (off-white)"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127692" cy="6877404"/>
          </a:xfrm>
          <a:noFill/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400256" y="2214000"/>
            <a:ext cx="3456384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8473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1" y="188640"/>
            <a:ext cx="9361040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5225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4EF437-B80A-46FE-9D28-9F380F97F65B}"/>
              </a:ext>
            </a:extLst>
          </p:cNvPr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/>
          </a:p>
        </p:txBody>
      </p:sp>
      <p:pic>
        <p:nvPicPr>
          <p:cNvPr id="3" name="Picture 2" descr="Icon of a speaker with a red line through it, indicating no sound.">
            <a:extLst>
              <a:ext uri="{FF2B5EF4-FFF2-40B4-BE49-F238E27FC236}">
                <a16:creationId xmlns:a16="http://schemas.microsoft.com/office/drawing/2014/main" id="{946F1568-F496-4491-BA5E-0E307C4C7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860" y="4331437"/>
            <a:ext cx="1364171" cy="1364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46C6C-E095-4A9C-9FAC-07B3473268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 and safety information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98D71F-4B9C-48FE-9868-25EE66D2EE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95600" y="2565344"/>
            <a:ext cx="8678752" cy="3960000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accent1"/>
              </a:buCl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 the event of an emergency evacuation, </a:t>
            </a:r>
            <a:br>
              <a:rPr lang="en-GB" dirty="0"/>
            </a:br>
            <a:r>
              <a:rPr lang="en-GB" dirty="0"/>
              <a:t>please follow signs to the emergency exits</a:t>
            </a:r>
          </a:p>
          <a:p>
            <a:endParaRPr lang="en-GB" dirty="0"/>
          </a:p>
          <a:p>
            <a:r>
              <a:rPr lang="en-GB" dirty="0"/>
              <a:t>The assembly point is at the front of the building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Please keep mobile phones on silent</a:t>
            </a:r>
          </a:p>
        </p:txBody>
      </p:sp>
      <p:pic>
        <p:nvPicPr>
          <p:cNvPr id="6" name="Graphic 5" descr="Icon of person exiting a building.">
            <a:extLst>
              <a:ext uri="{FF2B5EF4-FFF2-40B4-BE49-F238E27FC236}">
                <a16:creationId xmlns:a16="http://schemas.microsoft.com/office/drawing/2014/main" id="{01970FDD-7EF9-401F-A609-1D87C0355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477" y="2633249"/>
            <a:ext cx="1428750" cy="1428750"/>
          </a:xfrm>
          <a:prstGeom prst="rect">
            <a:avLst/>
          </a:prstGeom>
        </p:spPr>
      </p:pic>
      <p:pic>
        <p:nvPicPr>
          <p:cNvPr id="9" name="Picture 55" descr="White version of the University of Reading's logo." title="University of Reading logo">
            <a:extLst>
              <a:ext uri="{FF2B5EF4-FFF2-40B4-BE49-F238E27FC236}">
                <a16:creationId xmlns:a16="http://schemas.microsoft.com/office/drawing/2014/main" id="{4F5BFD14-BD4E-C397-AA51-7B0E4BE343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2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05311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6400" y="2322040"/>
            <a:ext cx="11040000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704702" y="6345352"/>
            <a:ext cx="9017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2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704702" y="6345352"/>
            <a:ext cx="9017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22040"/>
            <a:ext cx="5184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08436" y="2322040"/>
            <a:ext cx="5184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2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7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white cliffs of Dover with the Climate Stripes projected onto them">
            <a:extLst>
              <a:ext uri="{FF2B5EF4-FFF2-40B4-BE49-F238E27FC236}">
                <a16:creationId xmlns:a16="http://schemas.microsoft.com/office/drawing/2014/main" id="{E5E1017F-AA67-215E-6F88-C39DA5DD77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83" name="Rectangle 1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566400" y="227150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8FDA2B-7A67-4646-8BB8-7A47E0726D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733F059-F124-4134-BB13-961092B8F6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9357176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dern building at dusk">
            <a:extLst>
              <a:ext uri="{FF2B5EF4-FFF2-40B4-BE49-F238E27FC236}">
                <a16:creationId xmlns:a16="http://schemas.microsoft.com/office/drawing/2014/main" id="{5C1EFAB9-BA63-17A6-07C9-BCE24E534B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" y="6609"/>
            <a:ext cx="12189070" cy="6856352"/>
          </a:xfrm>
          <a:prstGeom prst="rect">
            <a:avLst/>
          </a:prstGeom>
        </p:spPr>
      </p:pic>
      <p:sp>
        <p:nvSpPr>
          <p:cNvPr id="3083" name="Rectangle 11"/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66400" y="227150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8FDA2B-7A67-4646-8BB8-7A47E0726D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733F059-F124-4134-BB13-961092B8F6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9650476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0D6CF5-80A9-4019-8C0D-A51E786A5B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" y="2415"/>
            <a:ext cx="12183413" cy="685316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 algn="ctr"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66400" y="2271504"/>
            <a:ext cx="11040000" cy="925512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5308226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75A3A0A-597A-4622-AABC-7370C6E534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5589239"/>
            <a:ext cx="3456383" cy="830997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Role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24AA91-9070-4D60-8677-DD1AC9EB58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8208" y="5589239"/>
            <a:ext cx="3551168" cy="830997"/>
          </a:xfrm>
        </p:spPr>
        <p:txBody>
          <a:bodyPr anchor="b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2377496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55" descr="Colour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2" y="438150"/>
            <a:ext cx="1560195" cy="5109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400" y="1342840"/>
            <a:ext cx="1104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400" y="2322040"/>
            <a:ext cx="110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34535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699" r:id="rId2"/>
    <p:sldLayoutId id="2147483697" r:id="rId3"/>
    <p:sldLayoutId id="2147483757" r:id="rId4"/>
    <p:sldLayoutId id="2147483698" r:id="rId5"/>
    <p:sldLayoutId id="2147483700" r:id="rId6"/>
    <p:sldLayoutId id="2147483759" r:id="rId7"/>
    <p:sldLayoutId id="2147483717" r:id="rId8"/>
    <p:sldLayoutId id="2147483747" r:id="rId9"/>
    <p:sldLayoutId id="2147483718" r:id="rId10"/>
    <p:sldLayoutId id="2147483748" r:id="rId11"/>
    <p:sldLayoutId id="2147483749" r:id="rId12"/>
    <p:sldLayoutId id="2147483719" r:id="rId13"/>
    <p:sldLayoutId id="2147483721" r:id="rId14"/>
    <p:sldLayoutId id="2147483722" r:id="rId15"/>
    <p:sldLayoutId id="2147483750" r:id="rId16"/>
    <p:sldLayoutId id="2147483751" r:id="rId17"/>
    <p:sldLayoutId id="2147483752" r:id="rId18"/>
    <p:sldLayoutId id="2147483746" r:id="rId19"/>
    <p:sldLayoutId id="2147483753" r:id="rId20"/>
    <p:sldLayoutId id="2147483720" r:id="rId21"/>
    <p:sldLayoutId id="2147483754" r:id="rId22"/>
    <p:sldLayoutId id="2147483755" r:id="rId23"/>
    <p:sldLayoutId id="2147483701" r:id="rId24"/>
    <p:sldLayoutId id="2147483713" r:id="rId25"/>
    <p:sldLayoutId id="2147483709" r:id="rId26"/>
    <p:sldLayoutId id="2147483711" r:id="rId27"/>
    <p:sldLayoutId id="2147483712" r:id="rId28"/>
    <p:sldLayoutId id="2147483715" r:id="rId29"/>
    <p:sldLayoutId id="2147483716" r:id="rId30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400" y="1370120"/>
            <a:ext cx="1104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400" y="2349320"/>
            <a:ext cx="110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53" descr="Device-black">
            <a:extLst>
              <a:ext uri="{FF2B5EF4-FFF2-40B4-BE49-F238E27FC236}">
                <a16:creationId xmlns:a16="http://schemas.microsoft.com/office/drawing/2014/main" id="{558E0C27-60EA-D1C1-A133-430B746747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2" y="437938"/>
            <a:ext cx="1560195" cy="5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0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24" r:id="rId2"/>
    <p:sldLayoutId id="2147483725" r:id="rId3"/>
    <p:sldLayoutId id="2147483732" r:id="rId4"/>
    <p:sldLayoutId id="2147483738" r:id="rId5"/>
    <p:sldLayoutId id="2147483742" r:id="rId6"/>
    <p:sldLayoutId id="2147483745" r:id="rId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9BFEAD-800C-4E03-9680-B23FA3B531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/>
          <a:lstStyle/>
          <a:p>
            <a:r>
              <a:rPr lang="en-GB" dirty="0"/>
              <a:t>Working together in Earley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F3C7D1-4331-41C6-A6B8-EF342E4311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66400" y="2271504"/>
            <a:ext cx="11040000" cy="925512"/>
          </a:xfrm>
        </p:spPr>
        <p:txBody>
          <a:bodyPr/>
          <a:lstStyle/>
          <a:p>
            <a:r>
              <a:rPr lang="en-GB" dirty="0"/>
              <a:t>Jules Shaw – Land Management Surveyor</a:t>
            </a:r>
          </a:p>
          <a:p>
            <a:r>
              <a:rPr lang="en-GB" dirty="0"/>
              <a:t>Molli Cleaver – Community Engagement Manager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95637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group of people standing next to a sign&#10;&#10;AI-generated content may be incorrect.">
            <a:extLst>
              <a:ext uri="{FF2B5EF4-FFF2-40B4-BE49-F238E27FC236}">
                <a16:creationId xmlns:a16="http://schemas.microsoft.com/office/drawing/2014/main" id="{891B0F6E-0C7A-6ABE-BB70-7CE608D0EAB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4664"/>
            <a:ext cx="4382771" cy="3099893"/>
          </a:xfrm>
        </p:spPr>
      </p:pic>
      <p:pic>
        <p:nvPicPr>
          <p:cNvPr id="7" name="Picture 6" descr="A group of people holding a sign with a red ribbon&#10;&#10;AI-generated content may be incorrect.">
            <a:extLst>
              <a:ext uri="{FF2B5EF4-FFF2-40B4-BE49-F238E27FC236}">
                <a16:creationId xmlns:a16="http://schemas.microsoft.com/office/drawing/2014/main" id="{788B73C1-7FFA-5A5B-C163-4E91CB025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549851"/>
            <a:ext cx="4879787" cy="3026993"/>
          </a:xfrm>
          <a:prstGeom prst="rect">
            <a:avLst/>
          </a:prstGeom>
        </p:spPr>
      </p:pic>
      <p:pic>
        <p:nvPicPr>
          <p:cNvPr id="9" name="Picture 8" descr="A group of people looking at a table with a table with papers&#10;&#10;AI-generated content may be incorrect.">
            <a:extLst>
              <a:ext uri="{FF2B5EF4-FFF2-40B4-BE49-F238E27FC236}">
                <a16:creationId xmlns:a16="http://schemas.microsoft.com/office/drawing/2014/main" id="{0B9FEF79-51AB-2EA2-FCD9-AFD6584F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83" y="176132"/>
            <a:ext cx="4355976" cy="3266982"/>
          </a:xfrm>
          <a:prstGeom prst="rect">
            <a:avLst/>
          </a:prstGeom>
        </p:spPr>
      </p:pic>
      <p:pic>
        <p:nvPicPr>
          <p:cNvPr id="11" name="Picture 10" descr="A sign in front of a field of flowers&#10;&#10;AI-generated content may be incorrect.">
            <a:extLst>
              <a:ext uri="{FF2B5EF4-FFF2-40B4-BE49-F238E27FC236}">
                <a16:creationId xmlns:a16="http://schemas.microsoft.com/office/drawing/2014/main" id="{934DDC16-B9A2-5FAB-A054-0F0ED6491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61" y="3140968"/>
            <a:ext cx="3499968" cy="34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50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4248D-B264-33EE-892D-9D1F251EA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96E1-FE19-476C-9CF0-3BB4903735D9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pic>
        <p:nvPicPr>
          <p:cNvPr id="5" name="Content Placeholder 4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5D7D6128-7795-F55B-5CE3-0DC4410CCC3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19" y="1628800"/>
            <a:ext cx="7617494" cy="3793638"/>
          </a:xfrm>
        </p:spPr>
      </p:pic>
      <p:pic>
        <p:nvPicPr>
          <p:cNvPr id="7" name="Picture 6" descr="A group of children digging in the ground&#10;&#10;AI-generated content may be incorrect.">
            <a:extLst>
              <a:ext uri="{FF2B5EF4-FFF2-40B4-BE49-F238E27FC236}">
                <a16:creationId xmlns:a16="http://schemas.microsoft.com/office/drawing/2014/main" id="{0278A202-B59A-367A-DFA5-1DB0491B6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40"/>
            <a:ext cx="3598688" cy="4396744"/>
          </a:xfrm>
          <a:prstGeom prst="rect">
            <a:avLst/>
          </a:prstGeom>
        </p:spPr>
      </p:pic>
      <p:pic>
        <p:nvPicPr>
          <p:cNvPr id="9" name="Picture 8" descr="A person kneeling in the grass with shovels&#10;&#10;AI-generated content may be incorrect.">
            <a:extLst>
              <a:ext uri="{FF2B5EF4-FFF2-40B4-BE49-F238E27FC236}">
                <a16:creationId xmlns:a16="http://schemas.microsoft.com/office/drawing/2014/main" id="{A3A14261-6F43-4470-3324-8AC0C2445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4" y="3649622"/>
            <a:ext cx="2851064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3829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 Theme">
  <a:themeElements>
    <a:clrScheme name="rdg new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E71C31"/>
      </a:accent1>
      <a:accent2>
        <a:srgbClr val="E25C3A"/>
      </a:accent2>
      <a:accent3>
        <a:srgbClr val="158473"/>
      </a:accent3>
      <a:accent4>
        <a:srgbClr val="2B7DAE"/>
      </a:accent4>
      <a:accent5>
        <a:srgbClr val="7F6BAE"/>
      </a:accent5>
      <a:accent6>
        <a:srgbClr val="5C6FC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48780E26-6436-4507-8049-5C268279A866}" vid="{586657D8-4E7C-4F35-B349-D8AF89B642CE}"/>
    </a:ext>
  </a:extLst>
</a:theme>
</file>

<file path=ppt/theme/theme2.xml><?xml version="1.0" encoding="utf-8"?>
<a:theme xmlns:a="http://schemas.openxmlformats.org/drawingml/2006/main" name="1_UoR Theme off-white background">
  <a:themeElements>
    <a:clrScheme name="UoR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80BDE9"/>
      </a:accent1>
      <a:accent2>
        <a:srgbClr val="92294A"/>
      </a:accent2>
      <a:accent3>
        <a:srgbClr val="158473"/>
      </a:accent3>
      <a:accent4>
        <a:srgbClr val="00914D"/>
      </a:accent4>
      <a:accent5>
        <a:srgbClr val="7F6BAE"/>
      </a:accent5>
      <a:accent6>
        <a:srgbClr val="123E8B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48780E26-6436-4507-8049-5C268279A866}" vid="{07A2DF71-699D-4101-BE54-A4123DF1F47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FF0B62F1355948A9F2857E8A9281C7" ma:contentTypeVersion="18" ma:contentTypeDescription="Create a new document." ma:contentTypeScope="" ma:versionID="a8d8f5adbc81a25fd0022af00952f125">
  <xsd:schema xmlns:xsd="http://www.w3.org/2001/XMLSchema" xmlns:xs="http://www.w3.org/2001/XMLSchema" xmlns:p="http://schemas.microsoft.com/office/2006/metadata/properties" xmlns:ns2="abeecf1c-038d-4299-9f0b-b275749891ee" xmlns:ns3="ccf9aba4-7bb1-42f6-8a69-9cfd64c9f99a" targetNamespace="http://schemas.microsoft.com/office/2006/metadata/properties" ma:root="true" ma:fieldsID="6277788effb2f0e8844ddec3d507f8b1" ns2:_="" ns3:_="">
    <xsd:import namespace="abeecf1c-038d-4299-9f0b-b275749891ee"/>
    <xsd:import namespace="ccf9aba4-7bb1-42f6-8a69-9cfd64c9f9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ecf1c-038d-4299-9f0b-b27574989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0d81a85-0778-4bb1-9bee-112800e12c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9aba4-7bb1-42f6-8a69-9cfd64c9f9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f88206-19fa-4a78-9919-96fd4ee94fb5}" ma:internalName="TaxCatchAll" ma:showField="CatchAllData" ma:web="ccf9aba4-7bb1-42f6-8a69-9cfd64c9f9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eecf1c-038d-4299-9f0b-b275749891ee">
      <Terms xmlns="http://schemas.microsoft.com/office/infopath/2007/PartnerControls"/>
    </lcf76f155ced4ddcb4097134ff3c332f>
    <TaxCatchAll xmlns="ccf9aba4-7bb1-42f6-8a69-9cfd64c9f99a" xsi:nil="true"/>
  </documentManagement>
</p:properties>
</file>

<file path=customXml/itemProps1.xml><?xml version="1.0" encoding="utf-8"?>
<ds:datastoreItem xmlns:ds="http://schemas.openxmlformats.org/officeDocument/2006/customXml" ds:itemID="{06686B8A-A7CF-41F5-96CC-F9939606D5B0}"/>
</file>

<file path=customXml/itemProps2.xml><?xml version="1.0" encoding="utf-8"?>
<ds:datastoreItem xmlns:ds="http://schemas.openxmlformats.org/officeDocument/2006/customXml" ds:itemID="{7AFF3C79-1CDC-471A-91B3-0487F3ED6E5E}"/>
</file>

<file path=customXml/itemProps3.xml><?xml version="1.0" encoding="utf-8"?>
<ds:datastoreItem xmlns:ds="http://schemas.openxmlformats.org/officeDocument/2006/customXml" ds:itemID="{B352E4FF-09B4-42C9-9F62-E627B4416230}"/>
</file>

<file path=docProps/app.xml><?xml version="1.0" encoding="utf-8"?>
<Properties xmlns="http://schemas.openxmlformats.org/officeDocument/2006/extended-properties" xmlns:vt="http://schemas.openxmlformats.org/officeDocument/2006/docPropsVTypes">
  <Template>UoR_PPT_widescreen_updated_Dec_2019</Template>
  <TotalTime>0</TotalTime>
  <Words>17</Words>
  <Application>Microsoft Office PowerPoint</Application>
  <PresentationFormat>Widescreen</PresentationFormat>
  <Paragraphs>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 Bold</vt:lpstr>
      <vt:lpstr>Arial</vt:lpstr>
      <vt:lpstr>Effra</vt:lpstr>
      <vt:lpstr>UoR Theme</vt:lpstr>
      <vt:lpstr>1_UoR Theme off-white background</vt:lpstr>
      <vt:lpstr>Working together in Earley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Milway</dc:creator>
  <cp:lastModifiedBy>Emma Carroll</cp:lastModifiedBy>
  <cp:revision>35</cp:revision>
  <cp:lastPrinted>2006-09-19T14:59:33Z</cp:lastPrinted>
  <dcterms:created xsi:type="dcterms:W3CDTF">2021-05-14T09:05:26Z</dcterms:created>
  <dcterms:modified xsi:type="dcterms:W3CDTF">2025-04-25T07:24:21Z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0x010100C0FF0B62F1355948A9F2857E8A9281C7</vt:lpwstr>
  </property>
</Properties>
</file>