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1"/>
  </p:sldMasterIdLst>
  <p:sldIdLst>
    <p:sldId id="263" r:id="rId2"/>
    <p:sldId id="280" r:id="rId3"/>
    <p:sldId id="266" r:id="rId4"/>
    <p:sldId id="268" r:id="rId5"/>
    <p:sldId id="267" r:id="rId6"/>
    <p:sldId id="274" r:id="rId7"/>
    <p:sldId id="277" r:id="rId8"/>
    <p:sldId id="279" r:id="rId9"/>
    <p:sldId id="271" r:id="rId10"/>
    <p:sldId id="27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65A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54"/>
    <p:restoredTop sz="94655"/>
  </p:normalViewPr>
  <p:slideViewPr>
    <p:cSldViewPr snapToGrid="0" snapToObjects="1">
      <p:cViewPr varScale="1">
        <p:scale>
          <a:sx n="120" d="100"/>
          <a:sy n="120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936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7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88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5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799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4/25/25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10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4/25/25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4/25/25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0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656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4/25/25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839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4/25/25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8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4/25/25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52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2.jp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jp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3C8B06-BC37-BE4B-9631-1E0167231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324" y="5036733"/>
            <a:ext cx="2119295" cy="78276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80A8D16-BE12-A443-80D2-7436D0DC4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1302709"/>
          </a:xfrm>
        </p:spPr>
        <p:txBody>
          <a:bodyPr>
            <a:normAutofit/>
          </a:bodyPr>
          <a:lstStyle/>
          <a:p>
            <a:pPr algn="ctr"/>
            <a:r>
              <a:rPr lang="en-US" sz="4000" spc="0" dirty="0">
                <a:latin typeface="Arial" panose="020B0604020202020204" pitchFamily="34" charset="0"/>
                <a:cs typeface="Arial" panose="020B0604020202020204" pitchFamily="34" charset="0"/>
              </a:rPr>
              <a:t>Your Local Rotary Club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FF4E79F9-EBBF-2E49-B135-86209515712D}"/>
              </a:ext>
            </a:extLst>
          </p:cNvPr>
          <p:cNvSpPr txBox="1">
            <a:spLocks/>
          </p:cNvSpPr>
          <p:nvPr/>
        </p:nvSpPr>
        <p:spPr>
          <a:xfrm>
            <a:off x="1069848" y="2965142"/>
            <a:ext cx="7315200" cy="7028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spc="0" dirty="0">
                <a:latin typeface="Arial" panose="020B0604020202020204" pitchFamily="34" charset="0"/>
                <a:cs typeface="Arial" panose="020B0604020202020204" pitchFamily="34" charset="0"/>
              </a:rPr>
              <a:t>Pat Holloway</a:t>
            </a: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EF01F595-4F82-A846-9A60-93EBF3523741}"/>
              </a:ext>
            </a:extLst>
          </p:cNvPr>
          <p:cNvSpPr txBox="1">
            <a:spLocks/>
          </p:cNvSpPr>
          <p:nvPr/>
        </p:nvSpPr>
        <p:spPr bwMode="auto">
          <a:xfrm>
            <a:off x="3756991" y="5482235"/>
            <a:ext cx="4299176" cy="53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1371600" algn="r">
              <a:lnSpc>
                <a:spcPct val="150000"/>
              </a:lnSpc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Reading Maiden </a:t>
            </a:r>
            <a:r>
              <a:rPr lang="en-GB" sz="1800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Erlegh</a:t>
            </a:r>
            <a:endParaRPr lang="en-GB" sz="12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12700" indent="1260475">
              <a:spcAft>
                <a:spcPts val="0"/>
              </a:spcAft>
            </a:pPr>
            <a:r>
              <a:rPr lang="en-GB" sz="2200" i="1" dirty="0">
                <a:solidFill>
                  <a:srgbClr val="114D8C"/>
                </a:solidFill>
                <a:effectLst/>
                <a:latin typeface="Arial Narrow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GB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9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0522-50A8-1ED0-2CF5-3CC04426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 Us in 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B26DC-A035-7F79-3E9D-33931B98E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3436" y="735037"/>
            <a:ext cx="7315200" cy="4165851"/>
          </a:xfrm>
        </p:spPr>
        <p:txBody>
          <a:bodyPr/>
          <a:lstStyle/>
          <a:p>
            <a:r>
              <a:rPr lang="en-GB" dirty="0"/>
              <a:t>Reading Community Festival at University of Reading</a:t>
            </a:r>
            <a:br>
              <a:rPr lang="en-GB" dirty="0"/>
            </a:br>
            <a:r>
              <a:rPr lang="en-GB" dirty="0"/>
              <a:t>Saturday 17th May</a:t>
            </a:r>
          </a:p>
          <a:p>
            <a:endParaRPr lang="en-GB" dirty="0"/>
          </a:p>
          <a:p>
            <a:r>
              <a:rPr lang="en-GB" sz="2800" dirty="0"/>
              <a:t>Early Town Green Fair </a:t>
            </a:r>
            <a:br>
              <a:rPr lang="en-GB" sz="2800" dirty="0"/>
            </a:br>
            <a:r>
              <a:rPr lang="en-GB" sz="2800" dirty="0"/>
              <a:t>2nd August</a:t>
            </a:r>
          </a:p>
          <a:p>
            <a:endParaRPr lang="en-GB" dirty="0"/>
          </a:p>
          <a:p>
            <a:r>
              <a:rPr lang="en-GB" dirty="0"/>
              <a:t>Charity Art and Craft Fair                                                                                           Leighton Park School                                                                                        24</a:t>
            </a:r>
            <a:r>
              <a:rPr lang="en-GB" baseline="30000" dirty="0"/>
              <a:t>th</a:t>
            </a:r>
            <a:r>
              <a:rPr lang="en-GB" dirty="0"/>
              <a:t> Oct – 26</a:t>
            </a:r>
            <a:r>
              <a:rPr lang="en-GB" baseline="30000" dirty="0"/>
              <a:t>th</a:t>
            </a:r>
            <a:r>
              <a:rPr lang="en-GB" dirty="0"/>
              <a:t> Oct                                                                                           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D5A8F3-2879-C3CB-AB6B-467D97A5052A}"/>
              </a:ext>
            </a:extLst>
          </p:cNvPr>
          <p:cNvGrpSpPr/>
          <p:nvPr/>
        </p:nvGrpSpPr>
        <p:grpSpPr>
          <a:xfrm>
            <a:off x="6923011" y="6152919"/>
            <a:ext cx="5142356" cy="801307"/>
            <a:chOff x="6923011" y="6152919"/>
            <a:chExt cx="5142356" cy="801307"/>
          </a:xfrm>
        </p:grpSpPr>
        <p:pic>
          <p:nvPicPr>
            <p:cNvPr id="4" name="Content Placeholder 9">
              <a:extLst>
                <a:ext uri="{FF2B5EF4-FFF2-40B4-BE49-F238E27FC236}">
                  <a16:creationId xmlns:a16="http://schemas.microsoft.com/office/drawing/2014/main" id="{A44E307D-4852-64B9-663B-0B4C97E20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33819" y="6152919"/>
              <a:ext cx="1631548" cy="602713"/>
            </a:xfrm>
            <a:prstGeom prst="rect">
              <a:avLst/>
            </a:prstGeom>
          </p:spPr>
        </p:pic>
        <p:sp>
          <p:nvSpPr>
            <p:cNvPr id="5" name="Text Box 21">
              <a:extLst>
                <a:ext uri="{FF2B5EF4-FFF2-40B4-BE49-F238E27FC236}">
                  <a16:creationId xmlns:a16="http://schemas.microsoft.com/office/drawing/2014/main" id="{3A92FEFA-F24F-FEFF-1217-FF6F376AA68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23011" y="6385266"/>
              <a:ext cx="4541647" cy="5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1371600" algn="r">
                <a:lnSpc>
                  <a:spcPct val="150000"/>
                </a:lnSpc>
                <a:spcAft>
                  <a:spcPts val="0"/>
                </a:spcAft>
              </a:pPr>
              <a:r>
                <a:rPr lang="en-GB" sz="1800" dirty="0">
                  <a:solidFill>
                    <a:srgbClr val="114D8C"/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Reading Maiden </a:t>
              </a:r>
              <a:r>
                <a:rPr lang="en-GB" sz="1800" dirty="0" err="1">
                  <a:solidFill>
                    <a:srgbClr val="114D8C"/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Erlegh</a:t>
              </a:r>
              <a:endParaRPr lang="en-GB" sz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R="12700" indent="1260475">
                <a:spcAft>
                  <a:spcPts val="0"/>
                </a:spcAft>
              </a:pPr>
              <a:r>
                <a:rPr lang="en-GB" sz="2200" i="1" dirty="0">
                  <a:solidFill>
                    <a:srgbClr val="114D8C"/>
                  </a:solidFill>
                  <a:effectLst/>
                  <a:latin typeface="Arial Narrow" panose="020B06040202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8B2D1CE-F45B-5D62-716A-872D8C0A1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951" y="4739952"/>
            <a:ext cx="2985673" cy="957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560DD3-02D1-13EA-6BF9-80E74A33B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965" y="5017062"/>
            <a:ext cx="2829277" cy="6808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0AD76B-B4A9-EE3C-9E00-584CE014D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949" y="4610641"/>
            <a:ext cx="1111307" cy="406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F275E0-146C-F7FC-B9F7-2A9D01A4C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487" y="4464848"/>
            <a:ext cx="2085124" cy="1619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6011F2-7A4A-7119-F998-ECB4AFEAA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8910" y="1783943"/>
            <a:ext cx="3729726" cy="279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05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D0C55-5A19-6D7B-7E4B-2FA93BAA1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4BF95-0446-C8A3-9D60-B008F998F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6" y="1123837"/>
            <a:ext cx="3104985" cy="460118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is Rotary?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A667F48-3DF3-50EB-8BB0-C7D030532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3819" y="6152919"/>
            <a:ext cx="1631548" cy="602713"/>
          </a:xfr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89FC15-DA1A-2D74-5037-6321264B2130}"/>
              </a:ext>
            </a:extLst>
          </p:cNvPr>
          <p:cNvSpPr txBox="1">
            <a:spLocks/>
          </p:cNvSpPr>
          <p:nvPr/>
        </p:nvSpPr>
        <p:spPr>
          <a:xfrm>
            <a:off x="3831687" y="705081"/>
            <a:ext cx="7315200" cy="5322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F22D4D06-38E7-89C3-E20D-0D3077C70528}"/>
              </a:ext>
            </a:extLst>
          </p:cNvPr>
          <p:cNvSpPr txBox="1">
            <a:spLocks/>
          </p:cNvSpPr>
          <p:nvPr/>
        </p:nvSpPr>
        <p:spPr bwMode="auto">
          <a:xfrm>
            <a:off x="6923011" y="6385266"/>
            <a:ext cx="4541647" cy="5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1371600" algn="r">
              <a:lnSpc>
                <a:spcPct val="150000"/>
              </a:lnSpc>
              <a:spcAft>
                <a:spcPts val="0"/>
              </a:spcAft>
            </a:pPr>
            <a:r>
              <a:rPr lang="en-GB" sz="1800" dirty="0">
                <a:solidFill>
                  <a:srgbClr val="114D8C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Reading Maiden </a:t>
            </a:r>
            <a:r>
              <a:rPr lang="en-GB" sz="1800" dirty="0" err="1">
                <a:solidFill>
                  <a:srgbClr val="114D8C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Erlegh</a:t>
            </a:r>
            <a:endParaRPr lang="en-GB" sz="1200" dirty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R="12700" indent="1260475">
              <a:spcAft>
                <a:spcPts val="0"/>
              </a:spcAft>
            </a:pPr>
            <a:r>
              <a:rPr lang="en-GB" sz="2200" i="1" dirty="0">
                <a:solidFill>
                  <a:srgbClr val="114D8C"/>
                </a:solidFill>
                <a:effectLst/>
                <a:latin typeface="Arial Narrow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GB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FE7671-016E-3215-D107-93938D43CD11}"/>
              </a:ext>
            </a:extLst>
          </p:cNvPr>
          <p:cNvSpPr txBox="1"/>
          <p:nvPr/>
        </p:nvSpPr>
        <p:spPr>
          <a:xfrm>
            <a:off x="3893784" y="1411429"/>
            <a:ext cx="719100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 is one of the world’s leading membership and humanitarian service organisations, with 1.4 million members globally.</a:t>
            </a:r>
            <a:endParaRPr lang="en-GB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br>
              <a:rPr lang="en-GB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Members of Rotary volunteer their time to make a difference in their local communities and around the world through projects which support education, fight disease, promote peace, provide clean water and much more.</a:t>
            </a:r>
            <a:endParaRPr lang="en-GB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F7679-E514-3CE9-30D4-B31F2EBBF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59" y="1123837"/>
            <a:ext cx="1810973" cy="1810973"/>
          </a:xfrm>
          <a:prstGeom prst="rect">
            <a:avLst/>
          </a:prstGeom>
        </p:spPr>
      </p:pic>
      <p:pic>
        <p:nvPicPr>
          <p:cNvPr id="2054" name="Picture 6" descr="Rotary Theme 2025 - 26 | Rotary Club of ...">
            <a:extLst>
              <a:ext uri="{FF2B5EF4-FFF2-40B4-BE49-F238E27FC236}">
                <a16:creationId xmlns:a16="http://schemas.microsoft.com/office/drawing/2014/main" id="{6DFBD7C7-FE5B-19CE-C6B2-547058CA1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85" y="3835174"/>
            <a:ext cx="2189967" cy="218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nd Polio Now - Rotary Club of Erskine ...">
            <a:extLst>
              <a:ext uri="{FF2B5EF4-FFF2-40B4-BE49-F238E27FC236}">
                <a16:creationId xmlns:a16="http://schemas.microsoft.com/office/drawing/2014/main" id="{F4BE3294-423A-6423-4CED-EE9DD072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35" y="3900042"/>
            <a:ext cx="1540741" cy="19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undraiser by Harish Jaisankar ...">
            <a:extLst>
              <a:ext uri="{FF2B5EF4-FFF2-40B4-BE49-F238E27FC236}">
                <a16:creationId xmlns:a16="http://schemas.microsoft.com/office/drawing/2014/main" id="{D1E7F91E-DE55-34CF-21B8-9D1450ED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142" y="3512786"/>
            <a:ext cx="2353830" cy="235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Youth Speaks: A Debate - Rotary South">
            <a:extLst>
              <a:ext uri="{FF2B5EF4-FFF2-40B4-BE49-F238E27FC236}">
                <a16:creationId xmlns:a16="http://schemas.microsoft.com/office/drawing/2014/main" id="{9EA2C9EC-D7A3-7DE3-2421-53ED637F1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717" y="3376918"/>
            <a:ext cx="2911764" cy="13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AC6F2A-FE21-4403-F8B9-9AD48A87E6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0449" y="4883329"/>
            <a:ext cx="2085124" cy="161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4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97D15-71B7-79CB-CEE7-FC5F5685F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C1729-694C-AE5E-DC79-F16D812E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6" y="1123837"/>
            <a:ext cx="3104985" cy="460118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is Rotary?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6EF1BAA-F951-B0C8-A5B7-186129F20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3819" y="6152919"/>
            <a:ext cx="1631548" cy="602713"/>
          </a:xfr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2441C35-5F01-5893-50A9-56CE4A60AB47}"/>
              </a:ext>
            </a:extLst>
          </p:cNvPr>
          <p:cNvSpPr txBox="1">
            <a:spLocks/>
          </p:cNvSpPr>
          <p:nvPr/>
        </p:nvSpPr>
        <p:spPr>
          <a:xfrm>
            <a:off x="3831687" y="705081"/>
            <a:ext cx="7315200" cy="5322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BB1F83BE-3891-F07C-A9A1-0B7BE1AA521D}"/>
              </a:ext>
            </a:extLst>
          </p:cNvPr>
          <p:cNvSpPr txBox="1">
            <a:spLocks/>
          </p:cNvSpPr>
          <p:nvPr/>
        </p:nvSpPr>
        <p:spPr bwMode="auto">
          <a:xfrm>
            <a:off x="6923011" y="6385266"/>
            <a:ext cx="4541647" cy="5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1371600" algn="r">
              <a:lnSpc>
                <a:spcPct val="150000"/>
              </a:lnSpc>
              <a:spcAft>
                <a:spcPts val="0"/>
              </a:spcAft>
            </a:pPr>
            <a:r>
              <a:rPr lang="en-GB" sz="1800" dirty="0">
                <a:solidFill>
                  <a:srgbClr val="114D8C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Reading Maiden </a:t>
            </a:r>
            <a:r>
              <a:rPr lang="en-GB" sz="1800" dirty="0" err="1">
                <a:solidFill>
                  <a:srgbClr val="114D8C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Erlegh</a:t>
            </a:r>
            <a:endParaRPr lang="en-GB" sz="1200" dirty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R="12700" indent="1260475">
              <a:spcAft>
                <a:spcPts val="0"/>
              </a:spcAft>
            </a:pPr>
            <a:r>
              <a:rPr lang="en-GB" sz="2200" i="1" dirty="0">
                <a:solidFill>
                  <a:srgbClr val="114D8C"/>
                </a:solidFill>
                <a:effectLst/>
                <a:latin typeface="Arial Narrow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GB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circle with colorful circles with text&#10;&#10;AI-generated content may be incorrect.">
            <a:extLst>
              <a:ext uri="{FF2B5EF4-FFF2-40B4-BE49-F238E27FC236}">
                <a16:creationId xmlns:a16="http://schemas.microsoft.com/office/drawing/2014/main" id="{2AB709AB-E0A9-8ECF-2A1C-50B47BCD2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794" y="830062"/>
            <a:ext cx="8089864" cy="504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0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0125-02C4-94FC-4259-645D3796D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year in donations 2024</a:t>
            </a:r>
          </a:p>
        </p:txBody>
      </p:sp>
      <p:pic>
        <p:nvPicPr>
          <p:cNvPr id="5" name="Picture 4" descr="A blue squares with white text&#10;&#10;AI-generated content may be incorrect.">
            <a:extLst>
              <a:ext uri="{FF2B5EF4-FFF2-40B4-BE49-F238E27FC236}">
                <a16:creationId xmlns:a16="http://schemas.microsoft.com/office/drawing/2014/main" id="{4660D42C-C283-1F67-7D9A-8F3E4DBAC3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21" t="23448" r="24871" b="22184"/>
          <a:stretch/>
        </p:blipFill>
        <p:spPr>
          <a:xfrm>
            <a:off x="3570890" y="1200315"/>
            <a:ext cx="8213834" cy="5013090"/>
          </a:xfrm>
          <a:prstGeom prst="rect">
            <a:avLst/>
          </a:prstGeom>
        </p:spPr>
      </p:pic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67B73B75-917A-FB71-F104-F2C0D533B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33819" y="6152919"/>
            <a:ext cx="1631548" cy="602713"/>
          </a:xfrm>
        </p:spPr>
      </p:pic>
      <p:sp>
        <p:nvSpPr>
          <p:cNvPr id="9" name="Text Box 21">
            <a:extLst>
              <a:ext uri="{FF2B5EF4-FFF2-40B4-BE49-F238E27FC236}">
                <a16:creationId xmlns:a16="http://schemas.microsoft.com/office/drawing/2014/main" id="{B67E3D5A-6F87-0DC6-D6B9-2F9F89A6795A}"/>
              </a:ext>
            </a:extLst>
          </p:cNvPr>
          <p:cNvSpPr txBox="1">
            <a:spLocks/>
          </p:cNvSpPr>
          <p:nvPr/>
        </p:nvSpPr>
        <p:spPr bwMode="auto">
          <a:xfrm>
            <a:off x="6923011" y="6385266"/>
            <a:ext cx="4541647" cy="5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1371600" algn="r">
              <a:lnSpc>
                <a:spcPct val="150000"/>
              </a:lnSpc>
              <a:spcAft>
                <a:spcPts val="0"/>
              </a:spcAft>
            </a:pPr>
            <a:r>
              <a:rPr lang="en-GB" sz="1800" dirty="0">
                <a:solidFill>
                  <a:srgbClr val="114D8C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Reading Maiden </a:t>
            </a:r>
            <a:r>
              <a:rPr lang="en-GB" sz="1800" dirty="0" err="1">
                <a:solidFill>
                  <a:srgbClr val="114D8C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Erlegh</a:t>
            </a:r>
            <a:endParaRPr lang="en-GB" sz="1200" dirty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R="12700" indent="1260475">
              <a:spcAft>
                <a:spcPts val="0"/>
              </a:spcAft>
            </a:pPr>
            <a:r>
              <a:rPr lang="en-GB" sz="2200" i="1" dirty="0">
                <a:solidFill>
                  <a:srgbClr val="114D8C"/>
                </a:solidFill>
                <a:effectLst/>
                <a:latin typeface="Arial Narrow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GB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224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362C8-24A3-1095-1FFE-77A7CBC22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Club in the News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60010-D2DB-D7B1-452B-8175A4A6A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014" y="1006700"/>
            <a:ext cx="7484039" cy="46011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E5F64-1D91-B72D-6BF6-80BD43242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5633" y="1545336"/>
            <a:ext cx="2728601" cy="414027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l">
              <a:spcAft>
                <a:spcPts val="1500"/>
              </a:spcAft>
              <a:buNone/>
            </a:pPr>
            <a:r>
              <a:rPr lang="en-GB" sz="14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"The public and our partners have continued to be very generous in their support and the very high amount donated has enabled us to help a large number of local initiatives and overseas aid programmes.</a:t>
            </a:r>
          </a:p>
          <a:p>
            <a:pPr marL="0" indent="0" algn="l">
              <a:spcAft>
                <a:spcPts val="1500"/>
              </a:spcAft>
              <a:buNone/>
            </a:pPr>
            <a:r>
              <a:rPr lang="en-GB" sz="14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"We are very grateful to everyone who has provided support.</a:t>
            </a:r>
          </a:p>
          <a:p>
            <a:pPr marL="0" indent="0" algn="l">
              <a:spcAft>
                <a:spcPts val="1500"/>
              </a:spcAft>
              <a:buNone/>
            </a:pPr>
            <a:r>
              <a:rPr lang="en-GB" sz="14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"100 per cent of all the money collected goes to charity.“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GB" sz="1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Scott Trathen, joint president of RCRME. </a:t>
            </a:r>
            <a:endParaRPr lang="en-GB" sz="1100" b="0" i="1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6C459-267C-9D96-25A4-20C8E17B76C9}"/>
              </a:ext>
            </a:extLst>
          </p:cNvPr>
          <p:cNvSpPr txBox="1"/>
          <p:nvPr/>
        </p:nvSpPr>
        <p:spPr>
          <a:xfrm>
            <a:off x="3697014" y="5774678"/>
            <a:ext cx="6734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Source: https://www.readingchronicle.co.uk/news/24947751.reading-rotary-club-donates-30-000-charities/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39BFFF-6A4B-C446-14AA-E70337346359}"/>
              </a:ext>
            </a:extLst>
          </p:cNvPr>
          <p:cNvGrpSpPr/>
          <p:nvPr/>
        </p:nvGrpSpPr>
        <p:grpSpPr>
          <a:xfrm>
            <a:off x="6936866" y="6152919"/>
            <a:ext cx="5142356" cy="801307"/>
            <a:chOff x="6923011" y="6152919"/>
            <a:chExt cx="5142356" cy="801307"/>
          </a:xfrm>
        </p:grpSpPr>
        <p:pic>
          <p:nvPicPr>
            <p:cNvPr id="7" name="Content Placeholder 9">
              <a:extLst>
                <a:ext uri="{FF2B5EF4-FFF2-40B4-BE49-F238E27FC236}">
                  <a16:creationId xmlns:a16="http://schemas.microsoft.com/office/drawing/2014/main" id="{84C82324-9263-42EB-939A-9F427B28A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3819" y="6152919"/>
              <a:ext cx="1631548" cy="602713"/>
            </a:xfrm>
            <a:prstGeom prst="rect">
              <a:avLst/>
            </a:prstGeom>
          </p:spPr>
        </p:pic>
        <p:sp>
          <p:nvSpPr>
            <p:cNvPr id="8" name="Text Box 21">
              <a:extLst>
                <a:ext uri="{FF2B5EF4-FFF2-40B4-BE49-F238E27FC236}">
                  <a16:creationId xmlns:a16="http://schemas.microsoft.com/office/drawing/2014/main" id="{B7199C55-3056-E2F7-6D2A-DDF988CAB51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23011" y="6385266"/>
              <a:ext cx="4541647" cy="5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1371600" algn="r">
                <a:lnSpc>
                  <a:spcPct val="150000"/>
                </a:lnSpc>
                <a:spcAft>
                  <a:spcPts val="0"/>
                </a:spcAft>
              </a:pPr>
              <a:r>
                <a:rPr lang="en-GB" sz="1800" dirty="0">
                  <a:solidFill>
                    <a:srgbClr val="114D8C"/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Reading Maiden </a:t>
              </a:r>
              <a:r>
                <a:rPr lang="en-GB" sz="1800" dirty="0" err="1">
                  <a:solidFill>
                    <a:srgbClr val="114D8C"/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Erlegh</a:t>
              </a:r>
              <a:endParaRPr lang="en-GB" sz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R="12700" indent="1260475">
                <a:spcAft>
                  <a:spcPts val="0"/>
                </a:spcAft>
              </a:pPr>
              <a:r>
                <a:rPr lang="en-GB" sz="2200" i="1" dirty="0">
                  <a:solidFill>
                    <a:srgbClr val="114D8C"/>
                  </a:solidFill>
                  <a:effectLst/>
                  <a:latin typeface="Arial Narrow" panose="020B06040202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C76B9FE-D7A4-E35C-188D-5C1E30FE2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250" y="3375476"/>
            <a:ext cx="2887393" cy="216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01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in a santa suit and a dog&#10;&#10;AI-generated content may be incorrect.">
            <a:extLst>
              <a:ext uri="{FF2B5EF4-FFF2-40B4-BE49-F238E27FC236}">
                <a16:creationId xmlns:a16="http://schemas.microsoft.com/office/drawing/2014/main" id="{7AE8183E-5EAF-DEAC-B362-6A8C82B9C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236" y="3188854"/>
            <a:ext cx="3352800" cy="3669146"/>
          </a:xfrm>
          <a:prstGeom prst="rect">
            <a:avLst/>
          </a:prstGeom>
        </p:spPr>
      </p:pic>
      <p:pic>
        <p:nvPicPr>
          <p:cNvPr id="22" name="Picture 21" descr="A group of people holding up food&#10;&#10;AI-generated content may be incorrect.">
            <a:extLst>
              <a:ext uri="{FF2B5EF4-FFF2-40B4-BE49-F238E27FC236}">
                <a16:creationId xmlns:a16="http://schemas.microsoft.com/office/drawing/2014/main" id="{A3C3B9DD-DCE5-AC5F-DC63-04F84714F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468" y="2703020"/>
            <a:ext cx="2906184" cy="387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737EAE-ABBA-4FC0-BE8D-3AD57204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 descr="A person riding a motorcycle with santa claus on it&#10;&#10;AI-generated content may be incorrect.">
            <a:extLst>
              <a:ext uri="{FF2B5EF4-FFF2-40B4-BE49-F238E27FC236}">
                <a16:creationId xmlns:a16="http://schemas.microsoft.com/office/drawing/2014/main" id="{CE83E948-2ED5-3D27-FA64-7AC8B2FCD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06668" y="778316"/>
            <a:ext cx="2882900" cy="25146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F03E19-9F98-41D0-8C2B-DE858587ED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4753798"/>
            <a:ext cx="2900914" cy="1391549"/>
          </a:xfrm>
          <a:prstGeom prst="rect">
            <a:avLst/>
          </a:prstGeom>
        </p:spPr>
      </p:pic>
      <p:pic>
        <p:nvPicPr>
          <p:cNvPr id="5" name="Picture 4" descr="Rotary Emblem Logo">
            <a:extLst>
              <a:ext uri="{FF2B5EF4-FFF2-40B4-BE49-F238E27FC236}">
                <a16:creationId xmlns:a16="http://schemas.microsoft.com/office/drawing/2014/main" id="{0BB6C6B5-2409-2F00-4134-C542FFEB2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27" y="778316"/>
            <a:ext cx="1924704" cy="192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anta Cartoon Images – Browse 727,236 Stock Photos, Vectors, and Video |  Adobe Stock">
            <a:extLst>
              <a:ext uri="{FF2B5EF4-FFF2-40B4-BE49-F238E27FC236}">
                <a16:creationId xmlns:a16="http://schemas.microsoft.com/office/drawing/2014/main" id="{C358CB7E-BC1D-A3AB-0528-211BBD22B0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86" y="2703020"/>
            <a:ext cx="1930645" cy="2176854"/>
          </a:xfrm>
          <a:prstGeom prst="rect">
            <a:avLst/>
          </a:prstGeom>
          <a:noFill/>
        </p:spPr>
      </p:pic>
      <p:pic>
        <p:nvPicPr>
          <p:cNvPr id="10" name="Picture 9" descr="A group of people in clothing posing for a photo&#10;&#10;AI-generated content may be incorrect.">
            <a:extLst>
              <a:ext uri="{FF2B5EF4-FFF2-40B4-BE49-F238E27FC236}">
                <a16:creationId xmlns:a16="http://schemas.microsoft.com/office/drawing/2014/main" id="{EAE4DBF6-423D-D639-6F82-5BC7B6D35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9568" y="778316"/>
            <a:ext cx="3352800" cy="25146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4B20881-21A4-B34D-AFBC-58D846C71610}"/>
              </a:ext>
            </a:extLst>
          </p:cNvPr>
          <p:cNvGrpSpPr/>
          <p:nvPr/>
        </p:nvGrpSpPr>
        <p:grpSpPr>
          <a:xfrm>
            <a:off x="6628723" y="6152919"/>
            <a:ext cx="5142356" cy="801307"/>
            <a:chOff x="6923011" y="6152919"/>
            <a:chExt cx="5142356" cy="801307"/>
          </a:xfrm>
        </p:grpSpPr>
        <p:pic>
          <p:nvPicPr>
            <p:cNvPr id="14" name="Content Placeholder 9">
              <a:extLst>
                <a:ext uri="{FF2B5EF4-FFF2-40B4-BE49-F238E27FC236}">
                  <a16:creationId xmlns:a16="http://schemas.microsoft.com/office/drawing/2014/main" id="{D77A5AA0-8E00-3E3E-A9B9-5F1776910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33819" y="6152919"/>
              <a:ext cx="1631548" cy="602713"/>
            </a:xfrm>
            <a:prstGeom prst="rect">
              <a:avLst/>
            </a:prstGeom>
          </p:spPr>
        </p:pic>
        <p:sp>
          <p:nvSpPr>
            <p:cNvPr id="15" name="Text Box 21">
              <a:extLst>
                <a:ext uri="{FF2B5EF4-FFF2-40B4-BE49-F238E27FC236}">
                  <a16:creationId xmlns:a16="http://schemas.microsoft.com/office/drawing/2014/main" id="{D98C64FE-E83A-16AE-6F0B-49EB23A4403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23011" y="6385266"/>
              <a:ext cx="4541647" cy="5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1371600" algn="r">
                <a:lnSpc>
                  <a:spcPct val="150000"/>
                </a:lnSpc>
                <a:spcAft>
                  <a:spcPts val="0"/>
                </a:spcAft>
              </a:pPr>
              <a:r>
                <a:rPr lang="en-GB" sz="1800" dirty="0">
                  <a:solidFill>
                    <a:srgbClr val="114D8C"/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Reading Maiden </a:t>
              </a:r>
              <a:r>
                <a:rPr lang="en-GB" sz="1800" dirty="0" err="1">
                  <a:solidFill>
                    <a:srgbClr val="114D8C"/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Erlegh</a:t>
              </a:r>
              <a:endParaRPr lang="en-GB" sz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R="12700" indent="1260475">
                <a:spcAft>
                  <a:spcPts val="0"/>
                </a:spcAft>
              </a:pPr>
              <a:r>
                <a:rPr lang="en-GB" sz="2200" i="1" dirty="0">
                  <a:solidFill>
                    <a:srgbClr val="114D8C"/>
                  </a:solidFill>
                  <a:effectLst/>
                  <a:latin typeface="Arial Narrow" panose="020B06040202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011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5DD88-278F-7C9B-0E75-3D49F2D7E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Helping  Others</a:t>
            </a:r>
            <a:br>
              <a:rPr lang="en-US" dirty="0"/>
            </a:br>
            <a:br>
              <a:rPr lang="en-US" dirty="0"/>
            </a:br>
            <a:r>
              <a:rPr lang="en-US" sz="2400" b="1" dirty="0">
                <a:solidFill>
                  <a:srgbClr val="E4E4E4"/>
                </a:solidFill>
              </a:rPr>
              <a:t>Covid Vaccinations</a:t>
            </a:r>
            <a:br>
              <a:rPr lang="en-US" sz="2400" b="1" dirty="0">
                <a:solidFill>
                  <a:srgbClr val="E4E4E4"/>
                </a:solidFill>
              </a:rPr>
            </a:br>
            <a:br>
              <a:rPr lang="en-US" sz="2400" b="1" dirty="0">
                <a:solidFill>
                  <a:srgbClr val="E4E4E4"/>
                </a:solidFill>
              </a:rPr>
            </a:br>
            <a:r>
              <a:rPr lang="en-US" sz="2400" b="1" dirty="0">
                <a:solidFill>
                  <a:srgbClr val="E4E4E4"/>
                </a:solidFill>
              </a:rPr>
              <a:t>Camp Mohawk</a:t>
            </a:r>
          </a:p>
        </p:txBody>
      </p:sp>
      <p:pic>
        <p:nvPicPr>
          <p:cNvPr id="5" name="Content Placeholder 4" descr="A group of people wearing safety vests and standing in front of a building&#10;&#10;AI-generated content may be incorrect.">
            <a:extLst>
              <a:ext uri="{FF2B5EF4-FFF2-40B4-BE49-F238E27FC236}">
                <a16:creationId xmlns:a16="http://schemas.microsoft.com/office/drawing/2014/main" id="{8D3369AB-93EC-BAB5-F778-FA00A1C14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5522" y="863790"/>
            <a:ext cx="3840956" cy="5121275"/>
          </a:xfrm>
        </p:spPr>
      </p:pic>
      <p:pic>
        <p:nvPicPr>
          <p:cNvPr id="7" name="Picture 6" descr="A group of men shoveling wood chips&#10;&#10;AI-generated content may be incorrect.">
            <a:extLst>
              <a:ext uri="{FF2B5EF4-FFF2-40B4-BE49-F238E27FC236}">
                <a16:creationId xmlns:a16="http://schemas.microsoft.com/office/drawing/2014/main" id="{D19B12BB-20B7-8015-4D2B-27D2CBDB2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346" y="863790"/>
            <a:ext cx="3840956" cy="51212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C1D385C-2B2F-7993-1F27-C026625972F1}"/>
              </a:ext>
            </a:extLst>
          </p:cNvPr>
          <p:cNvGrpSpPr/>
          <p:nvPr/>
        </p:nvGrpSpPr>
        <p:grpSpPr>
          <a:xfrm>
            <a:off x="6923011" y="6152919"/>
            <a:ext cx="5142356" cy="801307"/>
            <a:chOff x="6923011" y="6152919"/>
            <a:chExt cx="5142356" cy="801307"/>
          </a:xfrm>
        </p:grpSpPr>
        <p:pic>
          <p:nvPicPr>
            <p:cNvPr id="4" name="Content Placeholder 9">
              <a:extLst>
                <a:ext uri="{FF2B5EF4-FFF2-40B4-BE49-F238E27FC236}">
                  <a16:creationId xmlns:a16="http://schemas.microsoft.com/office/drawing/2014/main" id="{9444CFAE-DB20-DF86-3CE3-3581B291D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3819" y="6152919"/>
              <a:ext cx="1631548" cy="602713"/>
            </a:xfrm>
            <a:prstGeom prst="rect">
              <a:avLst/>
            </a:prstGeom>
          </p:spPr>
        </p:pic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79566F14-5FCF-347F-74A9-85E81BF37AE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23011" y="6385266"/>
              <a:ext cx="4541647" cy="5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1371600" algn="r">
                <a:lnSpc>
                  <a:spcPct val="150000"/>
                </a:lnSpc>
                <a:spcAft>
                  <a:spcPts val="0"/>
                </a:spcAft>
              </a:pPr>
              <a:r>
                <a:rPr lang="en-GB" sz="1800" dirty="0">
                  <a:solidFill>
                    <a:srgbClr val="114D8C"/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Reading Maiden </a:t>
              </a:r>
              <a:r>
                <a:rPr lang="en-GB" sz="1800" dirty="0" err="1">
                  <a:solidFill>
                    <a:srgbClr val="114D8C"/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Erlegh</a:t>
              </a:r>
              <a:endParaRPr lang="en-GB" sz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R="12700" indent="1260475">
                <a:spcAft>
                  <a:spcPts val="0"/>
                </a:spcAft>
              </a:pPr>
              <a:r>
                <a:rPr lang="en-GB" sz="2200" i="1" dirty="0">
                  <a:solidFill>
                    <a:srgbClr val="114D8C"/>
                  </a:solidFill>
                  <a:effectLst/>
                  <a:latin typeface="Arial Narrow" panose="020B06040202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261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FD2D9-A525-C035-2966-3B8853FFC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96330" y="2586299"/>
            <a:ext cx="2345176" cy="321677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F03BF-7711-BA91-A33D-FB2A0C878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0" i="0" u="none" strike="noStrike" dirty="0">
                <a:solidFill>
                  <a:srgbClr val="39424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 Youth Activities</a:t>
            </a:r>
            <a:endParaRPr lang="en-GB" dirty="0">
              <a:solidFill>
                <a:srgbClr val="3942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b="0" i="0" u="none" strike="noStrike" dirty="0">
              <a:solidFill>
                <a:srgbClr val="39424A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39424A"/>
              </a:solidFill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GB" b="0" i="0" u="none" strike="noStrike" dirty="0">
              <a:solidFill>
                <a:srgbClr val="39424A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39424A"/>
              </a:solidFill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GB" b="0" i="0" u="none" strike="noStrike" dirty="0">
              <a:solidFill>
                <a:srgbClr val="39424A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39424A"/>
              </a:solidFill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GB" b="0" i="0" u="none" strike="noStrike" dirty="0">
              <a:solidFill>
                <a:srgbClr val="39424A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39424A"/>
              </a:solidFill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GB" b="0" i="0" u="none" strike="noStrike" dirty="0">
              <a:solidFill>
                <a:srgbClr val="39424A"/>
              </a:solidFill>
              <a:effectLst/>
              <a:latin typeface="Open Sans" panose="020B0606030504020204" pitchFamily="34" charset="0"/>
            </a:endParaRPr>
          </a:p>
          <a:p>
            <a:endParaRPr lang="en-US" dirty="0"/>
          </a:p>
        </p:txBody>
      </p:sp>
      <p:pic>
        <p:nvPicPr>
          <p:cNvPr id="1026" name="Picture 2" descr="RYLA - Rotary Youth Leadership Awards ...">
            <a:extLst>
              <a:ext uri="{FF2B5EF4-FFF2-40B4-BE49-F238E27FC236}">
                <a16:creationId xmlns:a16="http://schemas.microsoft.com/office/drawing/2014/main" id="{D3317832-343F-F22C-6495-A330C915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92" y="3028455"/>
            <a:ext cx="2159422" cy="143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Interact Club | Rotary Club of Brampton ...">
            <a:extLst>
              <a:ext uri="{FF2B5EF4-FFF2-40B4-BE49-F238E27FC236}">
                <a16:creationId xmlns:a16="http://schemas.microsoft.com/office/drawing/2014/main" id="{6FB05BC0-81C1-832E-0311-6F5619870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91" y="969713"/>
            <a:ext cx="2971800" cy="127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Rotakids - Rotary District 1060">
            <a:extLst>
              <a:ext uri="{FF2B5EF4-FFF2-40B4-BE49-F238E27FC236}">
                <a16:creationId xmlns:a16="http://schemas.microsoft.com/office/drawing/2014/main" id="{035F8007-D819-C0E1-8E4D-4BEED95AA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57" y="4465452"/>
            <a:ext cx="1366235" cy="14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8941ACB-09F1-D9CB-CE24-96BE1024BB80}"/>
              </a:ext>
            </a:extLst>
          </p:cNvPr>
          <p:cNvGrpSpPr/>
          <p:nvPr/>
        </p:nvGrpSpPr>
        <p:grpSpPr>
          <a:xfrm>
            <a:off x="3493192" y="766839"/>
            <a:ext cx="7150904" cy="5148634"/>
            <a:chOff x="3545573" y="1608389"/>
            <a:chExt cx="7150904" cy="5148634"/>
          </a:xfrm>
        </p:grpSpPr>
        <p:pic>
          <p:nvPicPr>
            <p:cNvPr id="5" name="Picture 4" descr="A group of people in a boat&#10;&#10;AI-generated content may be incorrect.">
              <a:extLst>
                <a:ext uri="{FF2B5EF4-FFF2-40B4-BE49-F238E27FC236}">
                  <a16:creationId xmlns:a16="http://schemas.microsoft.com/office/drawing/2014/main" id="{7DEB82D3-94A1-1FE2-6304-A322A22F5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5573" y="1608390"/>
              <a:ext cx="3644936" cy="2274654"/>
            </a:xfrm>
            <a:prstGeom prst="rect">
              <a:avLst/>
            </a:prstGeom>
          </p:spPr>
        </p:pic>
        <p:pic>
          <p:nvPicPr>
            <p:cNvPr id="4" name="Content Placeholder 27" descr="A group of people standing in front of a table with yellow rubber ducks&#10;&#10;AI-generated content may be incorrect.">
              <a:extLst>
                <a:ext uri="{FF2B5EF4-FFF2-40B4-BE49-F238E27FC236}">
                  <a16:creationId xmlns:a16="http://schemas.microsoft.com/office/drawing/2014/main" id="{4D78366D-1050-A017-7128-3928047F5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51541" y="3883043"/>
              <a:ext cx="3644936" cy="28739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801B1A-8E9C-8115-9FFB-55CB46F49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45573" y="3883042"/>
              <a:ext cx="3505968" cy="2873981"/>
            </a:xfrm>
            <a:prstGeom prst="rect">
              <a:avLst/>
            </a:prstGeom>
          </p:spPr>
        </p:pic>
        <p:pic>
          <p:nvPicPr>
            <p:cNvPr id="12" name="Content Placeholder 4" descr="A group of people holding papers&#10;&#10;AI-generated content may be incorrect.">
              <a:extLst>
                <a:ext uri="{FF2B5EF4-FFF2-40B4-BE49-F238E27FC236}">
                  <a16:creationId xmlns:a16="http://schemas.microsoft.com/office/drawing/2014/main" id="{96A4107F-B06D-2A2F-F1D1-7C7B80B87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1541" y="1608389"/>
              <a:ext cx="3644936" cy="2423947"/>
            </a:xfrm>
            <a:prstGeom prst="rect">
              <a:avLst/>
            </a:prstGeom>
          </p:spPr>
        </p:pic>
      </p:grpSp>
      <p:pic>
        <p:nvPicPr>
          <p:cNvPr id="13" name="Picture 2" descr="Youth Speaks Competition 2022 - Truro ...">
            <a:extLst>
              <a:ext uri="{FF2B5EF4-FFF2-40B4-BE49-F238E27FC236}">
                <a16:creationId xmlns:a16="http://schemas.microsoft.com/office/drawing/2014/main" id="{9FDE06F9-C8AB-26E4-0313-AAD1884F5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91" y="2144143"/>
            <a:ext cx="2971800" cy="88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B112486-38B0-9381-B85F-BFEA607BF3D5}"/>
              </a:ext>
            </a:extLst>
          </p:cNvPr>
          <p:cNvGrpSpPr/>
          <p:nvPr/>
        </p:nvGrpSpPr>
        <p:grpSpPr>
          <a:xfrm>
            <a:off x="6562795" y="6111354"/>
            <a:ext cx="5142356" cy="801307"/>
            <a:chOff x="6923011" y="6152919"/>
            <a:chExt cx="5142356" cy="801307"/>
          </a:xfrm>
        </p:grpSpPr>
        <p:pic>
          <p:nvPicPr>
            <p:cNvPr id="16" name="Content Placeholder 9">
              <a:extLst>
                <a:ext uri="{FF2B5EF4-FFF2-40B4-BE49-F238E27FC236}">
                  <a16:creationId xmlns:a16="http://schemas.microsoft.com/office/drawing/2014/main" id="{91C99068-C437-CBAC-352B-CA75169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33819" y="6152919"/>
              <a:ext cx="1631548" cy="602713"/>
            </a:xfrm>
            <a:prstGeom prst="rect">
              <a:avLst/>
            </a:prstGeom>
          </p:spPr>
        </p:pic>
        <p:sp>
          <p:nvSpPr>
            <p:cNvPr id="17" name="Text Box 21">
              <a:extLst>
                <a:ext uri="{FF2B5EF4-FFF2-40B4-BE49-F238E27FC236}">
                  <a16:creationId xmlns:a16="http://schemas.microsoft.com/office/drawing/2014/main" id="{07F6C3AC-5B7B-C9AD-8EEA-EFE62ADED3D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23011" y="6385266"/>
              <a:ext cx="4541647" cy="5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 marL="1371600" algn="r">
                <a:lnSpc>
                  <a:spcPct val="150000"/>
                </a:lnSpc>
                <a:spcAft>
                  <a:spcPts val="0"/>
                </a:spcAft>
              </a:pPr>
              <a:r>
                <a:rPr lang="en-GB" sz="1800" dirty="0">
                  <a:solidFill>
                    <a:srgbClr val="114D8C"/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Reading Maiden </a:t>
              </a:r>
              <a:r>
                <a:rPr lang="en-GB" sz="1800" dirty="0" err="1">
                  <a:solidFill>
                    <a:srgbClr val="114D8C"/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Erlegh</a:t>
              </a:r>
              <a:endParaRPr lang="en-GB" sz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R="12700" indent="1260475">
                <a:spcAft>
                  <a:spcPts val="0"/>
                </a:spcAft>
              </a:pPr>
              <a:r>
                <a:rPr lang="en-GB" sz="2200" i="1" dirty="0">
                  <a:solidFill>
                    <a:srgbClr val="114D8C"/>
                  </a:solidFill>
                  <a:effectLst/>
                  <a:latin typeface="Arial Narrow" panose="020B06040202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GB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906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C9B7-5D4B-FC7E-721D-9F4A4A44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38230-4113-0C18-15F4-E9EBF1B40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756" y="864108"/>
            <a:ext cx="7315200" cy="5120640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Support us </a:t>
            </a:r>
          </a:p>
          <a:p>
            <a:r>
              <a:rPr lang="en-GB" dirty="0"/>
              <a:t>Volunteer with us </a:t>
            </a:r>
          </a:p>
          <a:p>
            <a:r>
              <a:rPr lang="en-GB" dirty="0"/>
              <a:t>Fundraise with us</a:t>
            </a:r>
          </a:p>
          <a:p>
            <a:r>
              <a:rPr lang="en-GB" dirty="0"/>
              <a:t>Socialise with us</a:t>
            </a:r>
          </a:p>
          <a:p>
            <a:r>
              <a:rPr lang="en-GB" dirty="0"/>
              <a:t>Join us</a:t>
            </a:r>
          </a:p>
          <a:p>
            <a:r>
              <a:rPr lang="en-GB" dirty="0"/>
              <a:t>Change lives with us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34E483-D934-DF9D-3782-ADBD7B6D7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b="2800"/>
          <a:stretch/>
        </p:blipFill>
        <p:spPr bwMode="auto">
          <a:xfrm>
            <a:off x="9648497" y="433553"/>
            <a:ext cx="2014045" cy="270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B653F427-EC5A-98C0-33B9-50DFDF968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527" y="5844841"/>
            <a:ext cx="1631548" cy="602713"/>
          </a:xfrm>
          <a:prstGeom prst="rect">
            <a:avLst/>
          </a:prstGeom>
        </p:spPr>
      </p:pic>
      <p:sp>
        <p:nvSpPr>
          <p:cNvPr id="5" name="Text Box 21">
            <a:extLst>
              <a:ext uri="{FF2B5EF4-FFF2-40B4-BE49-F238E27FC236}">
                <a16:creationId xmlns:a16="http://schemas.microsoft.com/office/drawing/2014/main" id="{115D647A-7EAE-D022-4C4A-A229A3705305}"/>
              </a:ext>
            </a:extLst>
          </p:cNvPr>
          <p:cNvSpPr txBox="1">
            <a:spLocks/>
          </p:cNvSpPr>
          <p:nvPr/>
        </p:nvSpPr>
        <p:spPr bwMode="auto">
          <a:xfrm>
            <a:off x="6934013" y="6293709"/>
            <a:ext cx="4901155" cy="60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1371600" algn="r">
              <a:lnSpc>
                <a:spcPct val="150000"/>
              </a:lnSpc>
              <a:spcAft>
                <a:spcPts val="0"/>
              </a:spcAft>
            </a:pPr>
            <a:r>
              <a:rPr lang="en-GB" sz="1800" dirty="0">
                <a:solidFill>
                  <a:srgbClr val="114D8C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Reading Maiden </a:t>
            </a:r>
            <a:r>
              <a:rPr lang="en-GB" sz="1800" dirty="0" err="1">
                <a:solidFill>
                  <a:srgbClr val="114D8C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Erlegh</a:t>
            </a:r>
            <a:endParaRPr lang="en-GB" sz="1200" dirty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R="12700" indent="1260475">
              <a:spcAft>
                <a:spcPts val="0"/>
              </a:spcAft>
            </a:pPr>
            <a:r>
              <a:rPr lang="en-GB" sz="2200" i="1" dirty="0">
                <a:solidFill>
                  <a:srgbClr val="114D8C"/>
                </a:solidFill>
                <a:effectLst/>
                <a:latin typeface="Arial Narrow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GB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68DEE-D900-3367-C006-9AA2D2858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6196" y="433553"/>
            <a:ext cx="2205842" cy="29411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7DA28D-6843-8887-6FC7-EC03EDBFD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6893" y="3475149"/>
            <a:ext cx="2840182" cy="21301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2CD79A-336D-68E1-EAF0-0D44BCD6C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160" y="3374675"/>
            <a:ext cx="2493917" cy="3325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51BD74-A40F-D8D2-CE8A-7EC2238B9B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0662" y="555147"/>
            <a:ext cx="2729760" cy="1967336"/>
          </a:xfrm>
          <a:prstGeom prst="rect">
            <a:avLst/>
          </a:prstGeom>
        </p:spPr>
      </p:pic>
      <p:pic>
        <p:nvPicPr>
          <p:cNvPr id="12" name="Picture 11" descr="A group of men standing on a golf course&#10;&#10;AI-generated content may be incorrect.">
            <a:extLst>
              <a:ext uri="{FF2B5EF4-FFF2-40B4-BE49-F238E27FC236}">
                <a16:creationId xmlns:a16="http://schemas.microsoft.com/office/drawing/2014/main" id="{A8FDE051-7F80-547C-BA80-0B1A2DCD46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6777" y="400580"/>
            <a:ext cx="2144469" cy="28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19810"/>
      </p:ext>
    </p:extLst>
  </p:cSld>
  <p:clrMapOvr>
    <a:masterClrMapping/>
  </p:clrMapOvr>
</p:sld>
</file>

<file path=ppt/theme/theme1.xml><?xml version="1.0" encoding="utf-8"?>
<a:theme xmlns:a="http://schemas.openxmlformats.org/drawingml/2006/main" name="1_Fra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0A2"/>
      </a:accent1>
      <a:accent2>
        <a:srgbClr val="0C3C7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FF0B62F1355948A9F2857E8A9281C7" ma:contentTypeVersion="18" ma:contentTypeDescription="Create a new document." ma:contentTypeScope="" ma:versionID="a8d8f5adbc81a25fd0022af00952f125">
  <xsd:schema xmlns:xsd="http://www.w3.org/2001/XMLSchema" xmlns:xs="http://www.w3.org/2001/XMLSchema" xmlns:p="http://schemas.microsoft.com/office/2006/metadata/properties" xmlns:ns2="abeecf1c-038d-4299-9f0b-b275749891ee" xmlns:ns3="ccf9aba4-7bb1-42f6-8a69-9cfd64c9f99a" targetNamespace="http://schemas.microsoft.com/office/2006/metadata/properties" ma:root="true" ma:fieldsID="6277788effb2f0e8844ddec3d507f8b1" ns2:_="" ns3:_="">
    <xsd:import namespace="abeecf1c-038d-4299-9f0b-b275749891ee"/>
    <xsd:import namespace="ccf9aba4-7bb1-42f6-8a69-9cfd64c9f9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eecf1c-038d-4299-9f0b-b275749891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0d81a85-0778-4bb1-9bee-112800e12c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9aba4-7bb1-42f6-8a69-9cfd64c9f99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4f88206-19fa-4a78-9919-96fd4ee94fb5}" ma:internalName="TaxCatchAll" ma:showField="CatchAllData" ma:web="ccf9aba4-7bb1-42f6-8a69-9cfd64c9f9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beecf1c-038d-4299-9f0b-b275749891ee">
      <Terms xmlns="http://schemas.microsoft.com/office/infopath/2007/PartnerControls"/>
    </lcf76f155ced4ddcb4097134ff3c332f>
    <TaxCatchAll xmlns="ccf9aba4-7bb1-42f6-8a69-9cfd64c9f99a" xsi:nil="true"/>
  </documentManagement>
</p:properties>
</file>

<file path=customXml/itemProps1.xml><?xml version="1.0" encoding="utf-8"?>
<ds:datastoreItem xmlns:ds="http://schemas.openxmlformats.org/officeDocument/2006/customXml" ds:itemID="{5C6C2F54-7571-4F91-A2A1-79A33465D9EC}"/>
</file>

<file path=customXml/itemProps2.xml><?xml version="1.0" encoding="utf-8"?>
<ds:datastoreItem xmlns:ds="http://schemas.openxmlformats.org/officeDocument/2006/customXml" ds:itemID="{BA457E46-B55F-4168-AFF5-D194D58D7194}"/>
</file>

<file path=customXml/itemProps3.xml><?xml version="1.0" encoding="utf-8"?>
<ds:datastoreItem xmlns:ds="http://schemas.openxmlformats.org/officeDocument/2006/customXml" ds:itemID="{066744D5-858E-46A9-A923-31C597A43F3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280</Words>
  <Application>Microsoft Macintosh PowerPoint</Application>
  <PresentationFormat>Widescreen</PresentationFormat>
  <Paragraphs>60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Narrow</vt:lpstr>
      <vt:lpstr>Cambria</vt:lpstr>
      <vt:lpstr>Corbel</vt:lpstr>
      <vt:lpstr>Open Sans</vt:lpstr>
      <vt:lpstr>Wingdings 2</vt:lpstr>
      <vt:lpstr>1_Frame</vt:lpstr>
      <vt:lpstr>Your Local Rotary Club</vt:lpstr>
      <vt:lpstr>What is Rotary?</vt:lpstr>
      <vt:lpstr>What is Rotary?</vt:lpstr>
      <vt:lpstr>A year in donations 2024</vt:lpstr>
      <vt:lpstr>Our Club in the News</vt:lpstr>
      <vt:lpstr>   </vt:lpstr>
      <vt:lpstr>Helping  Others  Covid Vaccinations  Camp Mohawk</vt:lpstr>
      <vt:lpstr>PowerPoint Presentation</vt:lpstr>
      <vt:lpstr>Get Involved</vt:lpstr>
      <vt:lpstr>See Us in Action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 Rotary GBI</dc:creator>
  <cp:lastModifiedBy>Pat Holloway</cp:lastModifiedBy>
  <cp:revision>52</cp:revision>
  <cp:lastPrinted>2025-04-24T08:37:36Z</cp:lastPrinted>
  <dcterms:created xsi:type="dcterms:W3CDTF">2019-06-12T14:35:11Z</dcterms:created>
  <dcterms:modified xsi:type="dcterms:W3CDTF">2025-04-25T07:33:02Z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0x010100C0FF0B62F1355948A9F2857E8A9281C7</vt:lpwstr>
  </property>
</Properties>
</file>